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 Light"/>
      <p:regular r:id="rId15"/>
      <p:bold r:id="rId16"/>
      <p:italic r:id="rId17"/>
      <p:boldItalic r:id="rId18"/>
    </p:embeddedFont>
    <p:embeddedFont>
      <p:font typeface="Inter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AG7RwbzJk/vMaYjO51JQ+0OTG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Light-regular.fntdata"/><Relationship Id="rId14" Type="http://schemas.openxmlformats.org/officeDocument/2006/relationships/slide" Target="slides/slide10.xml"/><Relationship Id="rId17" Type="http://schemas.openxmlformats.org/officeDocument/2006/relationships/font" Target="fonts/InterLight-italic.fntdata"/><Relationship Id="rId16" Type="http://schemas.openxmlformats.org/officeDocument/2006/relationships/font" Target="fonts/InterLight-bold.fntdata"/><Relationship Id="rId5" Type="http://schemas.openxmlformats.org/officeDocument/2006/relationships/slide" Target="slides/slide1.xml"/><Relationship Id="rId19" Type="http://schemas.openxmlformats.org/officeDocument/2006/relationships/font" Target="fonts/Inter-bold.fntdata"/><Relationship Id="rId6" Type="http://schemas.openxmlformats.org/officeDocument/2006/relationships/slide" Target="slides/slide2.xml"/><Relationship Id="rId18" Type="http://schemas.openxmlformats.org/officeDocument/2006/relationships/font" Target="fonts/Inter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93790" y="270009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Stock Market Trend Analysis</a:t>
            </a:r>
            <a:endParaRPr b="0" i="0" sz="44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93790" y="4457819"/>
            <a:ext cx="75564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Predictive Analytics &amp; Trading Signal Engine</a:t>
            </a:r>
            <a:endParaRPr b="0" i="0" sz="22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793790" y="516647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3-Week Project | Financial Services | Global Investment Partners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>
            <a:off x="652939" y="607933"/>
            <a:ext cx="7003494" cy="466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Inter"/>
              <a:buNone/>
            </a:pPr>
            <a:r>
              <a:rPr b="1" i="0" lang="en-US" sz="2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Learning Outcomes &amp; Business Impact</a:t>
            </a:r>
            <a:endParaRPr b="0" i="0" sz="2900" u="none" cap="none" strike="noStrike"/>
          </a:p>
        </p:txBody>
      </p:sp>
      <p:sp>
        <p:nvSpPr>
          <p:cNvPr id="245" name="Google Shape;245;p10"/>
          <p:cNvSpPr/>
          <p:nvPr/>
        </p:nvSpPr>
        <p:spPr>
          <a:xfrm>
            <a:off x="652939" y="1540550"/>
            <a:ext cx="2331958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Technical Mastery</a:t>
            </a:r>
            <a:endParaRPr b="0" i="0" sz="1800" u="none" cap="none" strike="noStrike"/>
          </a:p>
        </p:txBody>
      </p:sp>
      <p:sp>
        <p:nvSpPr>
          <p:cNvPr id="246" name="Google Shape;246;p10"/>
          <p:cNvSpPr/>
          <p:nvPr/>
        </p:nvSpPr>
        <p:spPr>
          <a:xfrm>
            <a:off x="652939" y="2018467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Financial time-series modeling and technical analysis design</a:t>
            </a:r>
            <a:endParaRPr b="0" i="0" sz="1450" u="none" cap="none" strike="noStrike"/>
          </a:p>
        </p:txBody>
      </p:sp>
      <p:sp>
        <p:nvSpPr>
          <p:cNvPr id="247" name="Google Shape;247;p10"/>
          <p:cNvSpPr/>
          <p:nvPr/>
        </p:nvSpPr>
        <p:spPr>
          <a:xfrm>
            <a:off x="652939" y="2382203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Ensemble classification methods and hyperparameter optimization</a:t>
            </a:r>
            <a:endParaRPr b="0" i="0" sz="1450" u="none" cap="none" strike="noStrike"/>
          </a:p>
        </p:txBody>
      </p:sp>
      <p:sp>
        <p:nvSpPr>
          <p:cNvPr id="248" name="Google Shape;248;p10"/>
          <p:cNvSpPr/>
          <p:nvPr/>
        </p:nvSpPr>
        <p:spPr>
          <a:xfrm>
            <a:off x="652939" y="2745938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Feature engineering for trading signal extraction</a:t>
            </a:r>
            <a:endParaRPr b="0" i="0" sz="1450" u="none" cap="none" strike="noStrike"/>
          </a:p>
        </p:txBody>
      </p:sp>
      <p:sp>
        <p:nvSpPr>
          <p:cNvPr id="249" name="Google Shape;249;p10"/>
          <p:cNvSpPr/>
          <p:nvPr/>
        </p:nvSpPr>
        <p:spPr>
          <a:xfrm>
            <a:off x="652939" y="3109674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MLOps infrastructure: tracking, versioning, monitoring</a:t>
            </a:r>
            <a:endParaRPr b="0" i="0" sz="1450" u="none" cap="none" strike="noStrike"/>
          </a:p>
        </p:txBody>
      </p:sp>
      <p:sp>
        <p:nvSpPr>
          <p:cNvPr id="250" name="Google Shape;250;p10"/>
          <p:cNvSpPr/>
          <p:nvPr/>
        </p:nvSpPr>
        <p:spPr>
          <a:xfrm>
            <a:off x="7550348" y="1540550"/>
            <a:ext cx="2331958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Excellence</a:t>
            </a:r>
            <a:endParaRPr b="0" i="0" sz="1800" u="none" cap="none" strike="noStrike"/>
          </a:p>
        </p:txBody>
      </p:sp>
      <p:sp>
        <p:nvSpPr>
          <p:cNvPr id="251" name="Google Shape;251;p10"/>
          <p:cNvSpPr/>
          <p:nvPr/>
        </p:nvSpPr>
        <p:spPr>
          <a:xfrm>
            <a:off x="7550348" y="2018467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Quantitative trading strategy development and backtesting</a:t>
            </a:r>
            <a:endParaRPr b="0" i="0" sz="1450" u="none" cap="none" strike="noStrike"/>
          </a:p>
        </p:txBody>
      </p:sp>
      <p:sp>
        <p:nvSpPr>
          <p:cNvPr id="252" name="Google Shape;252;p10"/>
          <p:cNvSpPr/>
          <p:nvPr/>
        </p:nvSpPr>
        <p:spPr>
          <a:xfrm>
            <a:off x="7550348" y="2382203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Risk assessment using drawdown and volatility analysis</a:t>
            </a:r>
            <a:endParaRPr b="0" i="0" sz="1450" u="none" cap="none" strike="noStrike"/>
          </a:p>
        </p:txBody>
      </p:sp>
      <p:sp>
        <p:nvSpPr>
          <p:cNvPr id="253" name="Google Shape;253;p10"/>
          <p:cNvSpPr/>
          <p:nvPr/>
        </p:nvSpPr>
        <p:spPr>
          <a:xfrm>
            <a:off x="7550348" y="2745938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Financial performance metrics calculation and interpretation</a:t>
            </a:r>
            <a:endParaRPr b="0" i="0" sz="1450" u="none" cap="none" strike="noStrike"/>
          </a:p>
        </p:txBody>
      </p:sp>
      <p:sp>
        <p:nvSpPr>
          <p:cNvPr id="254" name="Google Shape;254;p10"/>
          <p:cNvSpPr/>
          <p:nvPr/>
        </p:nvSpPr>
        <p:spPr>
          <a:xfrm>
            <a:off x="7550348" y="3109674"/>
            <a:ext cx="6434733" cy="29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Char char="•"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Production API deployment and compliance-ready audit trails</a:t>
            </a:r>
            <a:endParaRPr b="0" i="0" sz="1450" u="none" cap="none" strike="noStrike"/>
          </a:p>
        </p:txBody>
      </p:sp>
      <p:sp>
        <p:nvSpPr>
          <p:cNvPr id="255" name="Google Shape;255;p10"/>
          <p:cNvSpPr/>
          <p:nvPr/>
        </p:nvSpPr>
        <p:spPr>
          <a:xfrm>
            <a:off x="652939" y="3776391"/>
            <a:ext cx="13324523" cy="30837"/>
          </a:xfrm>
          <a:prstGeom prst="rect">
            <a:avLst/>
          </a:prstGeom>
          <a:solidFill>
            <a:srgbClr val="CAD6DE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652939" y="4086939"/>
            <a:ext cx="3002756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Expected Business Impact</a:t>
            </a:r>
            <a:endParaRPr b="0" i="0" sz="1800" u="none" cap="none" strike="noStrike"/>
          </a:p>
        </p:txBody>
      </p:sp>
      <p:sp>
        <p:nvSpPr>
          <p:cNvPr id="257" name="Google Shape;257;p10"/>
          <p:cNvSpPr/>
          <p:nvPr/>
        </p:nvSpPr>
        <p:spPr>
          <a:xfrm>
            <a:off x="652939" y="4658201"/>
            <a:ext cx="6569035" cy="1388507"/>
          </a:xfrm>
          <a:prstGeom prst="roundRect">
            <a:avLst>
              <a:gd fmla="val 5643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847011" y="4852273"/>
            <a:ext cx="3155394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Systematic Trend Detection</a:t>
            </a:r>
            <a:endParaRPr b="0" i="0" sz="1800" u="none" cap="none" strike="noStrike"/>
          </a:p>
        </p:txBody>
      </p:sp>
      <p:sp>
        <p:nvSpPr>
          <p:cNvPr id="259" name="Google Shape;259;p10"/>
          <p:cNvSpPr/>
          <p:nvPr/>
        </p:nvSpPr>
        <p:spPr>
          <a:xfrm>
            <a:off x="847011" y="5255657"/>
            <a:ext cx="6180892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Replace manual analysis with data-driven classification, capturing market reversals in real-time.</a:t>
            </a:r>
            <a:endParaRPr b="0" i="0" sz="1450" u="none" cap="none" strike="noStrike"/>
          </a:p>
        </p:txBody>
      </p:sp>
      <p:sp>
        <p:nvSpPr>
          <p:cNvPr id="260" name="Google Shape;260;p10"/>
          <p:cNvSpPr/>
          <p:nvPr/>
        </p:nvSpPr>
        <p:spPr>
          <a:xfrm>
            <a:off x="7408426" y="4658201"/>
            <a:ext cx="6569035" cy="1388507"/>
          </a:xfrm>
          <a:prstGeom prst="roundRect">
            <a:avLst>
              <a:gd fmla="val 5643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7602498" y="4852273"/>
            <a:ext cx="3543657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Reduced Slippage &amp; Drawdown</a:t>
            </a:r>
            <a:endParaRPr b="0" i="0" sz="1800" u="none" cap="none" strike="noStrike"/>
          </a:p>
        </p:txBody>
      </p:sp>
      <p:sp>
        <p:nvSpPr>
          <p:cNvPr id="262" name="Google Shape;262;p10"/>
          <p:cNvSpPr/>
          <p:nvPr/>
        </p:nvSpPr>
        <p:spPr>
          <a:xfrm>
            <a:off x="7602498" y="5255657"/>
            <a:ext cx="6180892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Predictive positioning minimizes unnecessary losses during regime shifts; targets &lt;20% max drawdown.</a:t>
            </a:r>
            <a:endParaRPr b="0" i="0" sz="1450" u="none" cap="none" strike="noStrike"/>
          </a:p>
        </p:txBody>
      </p:sp>
      <p:sp>
        <p:nvSpPr>
          <p:cNvPr id="263" name="Google Shape;263;p10"/>
          <p:cNvSpPr/>
          <p:nvPr/>
        </p:nvSpPr>
        <p:spPr>
          <a:xfrm>
            <a:off x="652939" y="6233160"/>
            <a:ext cx="6569035" cy="1388507"/>
          </a:xfrm>
          <a:prstGeom prst="roundRect">
            <a:avLst>
              <a:gd fmla="val 5643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847011" y="6427232"/>
            <a:ext cx="3164443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Compliant Decision-Making</a:t>
            </a:r>
            <a:endParaRPr b="0" i="0" sz="1800" u="none" cap="none" strike="noStrike"/>
          </a:p>
        </p:txBody>
      </p:sp>
      <p:sp>
        <p:nvSpPr>
          <p:cNvPr id="265" name="Google Shape;265;p10"/>
          <p:cNvSpPr/>
          <p:nvPr/>
        </p:nvSpPr>
        <p:spPr>
          <a:xfrm>
            <a:off x="847011" y="6830616"/>
            <a:ext cx="6180892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Every trade backed by quantitative signal with full audit trail for regulatory confidence.</a:t>
            </a:r>
            <a:endParaRPr b="0" i="0" sz="1450" u="none" cap="none" strike="noStrike"/>
          </a:p>
        </p:txBody>
      </p:sp>
      <p:sp>
        <p:nvSpPr>
          <p:cNvPr id="266" name="Google Shape;266;p10"/>
          <p:cNvSpPr/>
          <p:nvPr/>
        </p:nvSpPr>
        <p:spPr>
          <a:xfrm>
            <a:off x="7408426" y="6233160"/>
            <a:ext cx="6569035" cy="1388507"/>
          </a:xfrm>
          <a:prstGeom prst="roundRect">
            <a:avLst>
              <a:gd fmla="val 5643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7602498" y="6427232"/>
            <a:ext cx="2612469" cy="291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Inter"/>
              <a:buNone/>
            </a:pPr>
            <a:r>
              <a:rPr b="1" i="0" lang="en-US" sz="18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Scalable Infrastructure</a:t>
            </a:r>
            <a:endParaRPr b="0" i="0" sz="18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7602498" y="6830616"/>
            <a:ext cx="6180892" cy="596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MLOps pipeline automates retraining and monitoring; production-ready for enterprise deployment.</a:t>
            </a:r>
            <a:endParaRPr b="0" i="0" sz="1450" u="none" cap="none" strike="noStrike"/>
          </a:p>
        </p:txBody>
      </p:sp>
      <p:sp>
        <p:nvSpPr>
          <p:cNvPr id="269" name="Google Shape;269;p10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6280190" y="1111091"/>
            <a:ext cx="7556421" cy="1133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MarketPulse Analytics: The Challenge</a:t>
            </a:r>
            <a:endParaRPr b="0" i="0" sz="35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6280190" y="28120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Organization Profile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6280190" y="3393162"/>
            <a:ext cx="3501509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Global Investment Partners manages £500M across 10,000+ monthly trades with sophisticated quant strategies. Yet despite scale and expertise, systematic underperformance persists.</a:t>
            </a:r>
            <a:endParaRPr b="0" i="0" sz="17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10342721" y="281201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Problem</a:t>
            </a:r>
            <a:endParaRPr b="0" i="0" sz="22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10342721" y="3393162"/>
            <a:ext cx="35015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FF5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DCFF50"/>
                </a:solidFill>
                <a:latin typeface="Inter"/>
                <a:ea typeface="Inter"/>
                <a:cs typeface="Inter"/>
                <a:sym typeface="Inter"/>
              </a:rPr>
              <a:t>8% annual underperformance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i="0" lang="en-US" sz="1750" u="none" cap="none" strike="noStrike">
                <a:solidFill>
                  <a:srgbClr val="DCFF50"/>
                </a:solidFill>
                <a:latin typeface="Inter"/>
                <a:ea typeface="Inter"/>
                <a:cs typeface="Inter"/>
                <a:sym typeface="Inter"/>
              </a:rPr>
              <a:t>£3.5M in slippage losses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signal missed opportunities and inefficient execution across market regimes.</a:t>
            </a:r>
            <a:endParaRPr b="0" i="0" sz="17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6280190" y="639270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Mission:</a:t>
            </a: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Deploy data-driven market analysis and predictive modeling to enhance trading performance and systematize decision-making.</a:t>
            </a:r>
            <a:endParaRPr b="0" i="0" sz="17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>
            <a:off x="6157555" y="814507"/>
            <a:ext cx="7565946" cy="479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Business Challenge: Seven Critical Gaps</a:t>
            </a:r>
            <a:endParaRPr b="0" i="0" sz="300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6157555" y="1581388"/>
            <a:ext cx="431363" cy="431363"/>
          </a:xfrm>
          <a:prstGeom prst="roundRect">
            <a:avLst>
              <a:gd fmla="val 18671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6229410" y="1617285"/>
            <a:ext cx="287536" cy="3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2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6780609" y="1647230"/>
            <a:ext cx="4001810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Manual Analysis Delays Execution</a:t>
            </a:r>
            <a:endParaRPr b="0" i="0" sz="18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6780609" y="2061805"/>
            <a:ext cx="7178635" cy="920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Reliance on technical analysis creates lag in market entry/exit, missing intraday momentum shifts and trend reversals that algorithms could capture in milliseconds.</a:t>
            </a:r>
            <a:endParaRPr b="0" i="0" sz="15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6157555" y="3365778"/>
            <a:ext cx="431363" cy="431363"/>
          </a:xfrm>
          <a:prstGeom prst="roundRect">
            <a:avLst>
              <a:gd fmla="val 18671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6229410" y="3401675"/>
            <a:ext cx="287536" cy="3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25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6780609" y="3431619"/>
            <a:ext cx="436578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No Real-Time Multi-Asset Correlation</a:t>
            </a:r>
            <a:endParaRPr b="0" i="0" sz="18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6780609" y="3846195"/>
            <a:ext cx="7178635" cy="613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Portfolio managers lack systematic correlation processing across asset classes, preventing hedging optimization and sector rotation strategies.</a:t>
            </a:r>
            <a:endParaRPr b="0" i="0" sz="15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157555" y="4843343"/>
            <a:ext cx="431363" cy="431363"/>
          </a:xfrm>
          <a:prstGeom prst="roundRect">
            <a:avLst>
              <a:gd fmla="val 18671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6229410" y="4879241"/>
            <a:ext cx="287536" cy="3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2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6780609" y="4909185"/>
            <a:ext cx="5150644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Inadequate Risk Management Infrastructure</a:t>
            </a:r>
            <a:endParaRPr b="0" i="0" sz="18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6780609" y="5323761"/>
            <a:ext cx="7178635" cy="613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High-volatility periods trigger unnecessary drawdowns due to reactive rather than predictive risk positioning and volatility regime blindness.</a:t>
            </a:r>
            <a:endParaRPr b="0" i="0" sz="15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6157555" y="6320909"/>
            <a:ext cx="431363" cy="431363"/>
          </a:xfrm>
          <a:prstGeom prst="roundRect">
            <a:avLst>
              <a:gd fmla="val 18671" name="adj"/>
            </a:avLst>
          </a:prstGeom>
          <a:solidFill>
            <a:srgbClr val="304755"/>
          </a:solidFill>
          <a:ln cap="flat" cmpd="sng" w="952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6229410" y="6356806"/>
            <a:ext cx="287536" cy="3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2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6780609" y="6386751"/>
            <a:ext cx="3685580" cy="299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Compliance &amp; Auditability Gaps</a:t>
            </a:r>
            <a:endParaRPr b="0" i="0" sz="185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6780609" y="6801326"/>
            <a:ext cx="7178635" cy="613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Manual monitoring of 50+ stocks lacks data-driven justification for trades, creating compliance friction and hindering performance review audits.</a:t>
            </a:r>
            <a:endParaRPr b="0" i="0" sz="150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/>
          <p:nvPr/>
        </p:nvSpPr>
        <p:spPr>
          <a:xfrm>
            <a:off x="751999" y="757595"/>
            <a:ext cx="9766340" cy="926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Inter"/>
              <a:buNone/>
            </a:pPr>
            <a:r>
              <a:rPr b="1" i="0" lang="en-US" sz="58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Seven Strategic Objectives</a:t>
            </a:r>
            <a:endParaRPr b="0" i="0" sz="58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51999" y="2113955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997268" y="2359223"/>
            <a:ext cx="3593544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Trend Classification Engine</a:t>
            </a:r>
            <a:endParaRPr b="0" i="0" sz="21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997268" y="2823805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Build models distinguishing uptrend, downtrend, and sideways regimes with confidence scoring.</a:t>
            </a:r>
            <a:endParaRPr b="0" i="0" sz="16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7422594" y="2113955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7667863" y="2359223"/>
            <a:ext cx="3508534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Advanced Feature Pipeline</a:t>
            </a:r>
            <a:endParaRPr b="0" i="0" sz="21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667863" y="2823805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Engineer 40+ technical indicators capturing momentum, volatility, and mean reversion signals.</a:t>
            </a:r>
            <a:endParaRPr b="0" i="0" sz="16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51999" y="3971568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997268" y="4216837"/>
            <a:ext cx="4332208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Rigorous Backtesting Framework</a:t>
            </a:r>
            <a:endParaRPr b="0" i="0" sz="21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997268" y="4681418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Implement time-series validation with walk-forward analysis and financial performance metrics.</a:t>
            </a:r>
            <a:endParaRPr b="0" i="0" sz="165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422594" y="3971568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7667863" y="4216837"/>
            <a:ext cx="3244215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Real-Time Prediction API</a:t>
            </a:r>
            <a:endParaRPr b="0" i="0" sz="21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7667863" y="4681418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 FastAPI endpoint serving live predictions integrated with market data streams.</a:t>
            </a:r>
            <a:endParaRPr b="0" i="0" sz="165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51999" y="5829181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997268" y="6074450"/>
            <a:ext cx="2807970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MLOps Infrastructure</a:t>
            </a:r>
            <a:endParaRPr b="0" i="0" sz="21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997268" y="6539032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Build model versioning, experiment tracking, and monitoring pipeline for production governance.</a:t>
            </a:r>
            <a:endParaRPr b="0" i="0" sz="165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7422594" y="5829181"/>
            <a:ext cx="6455807" cy="1642824"/>
          </a:xfrm>
          <a:prstGeom prst="roundRect">
            <a:avLst>
              <a:gd fmla="val 549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7667863" y="6074450"/>
            <a:ext cx="2901434" cy="335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Interactive Dashboard</a:t>
            </a:r>
            <a:endParaRPr b="0" i="0" sz="21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7667863" y="6539032"/>
            <a:ext cx="5965269" cy="687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Create portfolio manager interface visualizing predictions, signals, and performance metrics in real-time.</a:t>
            </a:r>
            <a:endParaRPr b="0" i="0" sz="1650" u="none" cap="none" strike="noStrike"/>
          </a:p>
        </p:txBody>
      </p:sp>
      <p:sp>
        <p:nvSpPr>
          <p:cNvPr id="121" name="Google Shape;121;p4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716399" y="749498"/>
            <a:ext cx="7217569" cy="5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Three-Week Development Roadmap</a:t>
            </a:r>
            <a:endParaRPr b="0" i="0" sz="3200" u="none" cap="none" strike="noStrike"/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399" y="1568291"/>
            <a:ext cx="61412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1535192" y="1772960"/>
            <a:ext cx="2985849" cy="319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1: Data &amp; Features</a:t>
            </a:r>
            <a:endParaRPr b="0" i="0" sz="200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1535192" y="2215515"/>
            <a:ext cx="6892409" cy="982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Collect 3+ years OHLCV data across 20 stocks (5 sectors). Engineer 40+ technical indicators via TA-Lib. Comprehensive EDA reveals price patterns and correlation structures.</a:t>
            </a:r>
            <a:endParaRPr b="0" i="0" sz="1600" u="none" cap="none" strike="noStrike"/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461" y="3607118"/>
            <a:ext cx="61412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1842254" y="3811786"/>
            <a:ext cx="3540800" cy="319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2: Models &amp; Validation</a:t>
            </a:r>
            <a:endParaRPr b="0" i="0" sz="200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1842254" y="4254341"/>
            <a:ext cx="6585347" cy="982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Train XGBoost, Random Forest, LightGBM classifiers with time-series cross-validation. Backtest with financial metrics: annual returns, win rates, maximum drawdown.</a:t>
            </a:r>
            <a:endParaRPr b="0" i="0" sz="1600" u="none" cap="none" strike="noStrike"/>
          </a:p>
        </p:txBody>
      </p:sp>
      <p:pic>
        <p:nvPicPr>
          <p:cNvPr descr="preencoded.png" id="135" name="Google Shape;1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523" y="5645944"/>
            <a:ext cx="614124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2149316" y="5850612"/>
            <a:ext cx="3761542" cy="319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Inter"/>
              <a:buNone/>
            </a:pPr>
            <a:r>
              <a:rPr b="1" i="0" lang="en-US" sz="20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Week 3: MLOps &amp; Deployment</a:t>
            </a:r>
            <a:endParaRPr b="0" i="0" sz="2000" u="none" cap="none" strike="noStrike"/>
          </a:p>
        </p:txBody>
      </p:sp>
      <p:sp>
        <p:nvSpPr>
          <p:cNvPr id="137" name="Google Shape;137;p5"/>
          <p:cNvSpPr/>
          <p:nvPr/>
        </p:nvSpPr>
        <p:spPr>
          <a:xfrm>
            <a:off x="2149316" y="6293167"/>
            <a:ext cx="6278285" cy="982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Deploy MLflow for experiment tracking and model registry. Launch FastAPI prediction service in Docker. Build Streamlit dashboard with real-time signal visualization.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793790" y="1031081"/>
            <a:ext cx="914638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Technical Architecture: Data to Decisions</a:t>
            </a:r>
            <a:endParaRPr b="0" i="0" sz="35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93790" y="205168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 Light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  <a:endParaRPr b="0" i="0" sz="17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93790" y="2406729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793790" y="2581037"/>
            <a:ext cx="340804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Data Ingestion &amp; Storage</a:t>
            </a:r>
            <a:endParaRPr b="0" i="0" sz="22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793790" y="3071455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yfinance API → PostgreSQL database with Redis caching for sub-second feature retrieval.</a:t>
            </a:r>
            <a:endParaRPr b="0" i="0" sz="175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5216962" y="205168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 Light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  <a:endParaRPr b="0" i="0" sz="175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5216962" y="2406729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/>
          <p:nvPr/>
        </p:nvSpPr>
        <p:spPr>
          <a:xfrm>
            <a:off x="5216962" y="2581037"/>
            <a:ext cx="395990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Feature Engineering Pipeline</a:t>
            </a:r>
            <a:endParaRPr b="0" i="0" sz="22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5216962" y="3071455"/>
            <a:ext cx="4196358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TA-Lib and pandas generate 40+ technical indicators including momentum, volatility, and mean-reversion signals.</a:t>
            </a:r>
            <a:endParaRPr b="0" i="0" sz="175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9640133" y="205168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 Light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  <a:endParaRPr b="0" i="0" sz="175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9640133" y="2406729"/>
            <a:ext cx="4196358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9640133" y="25810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 Ensemble</a:t>
            </a:r>
            <a:endParaRPr b="0" i="0" sz="22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9640133" y="3071455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XGBoost, Random Forest, LightGBM classifiers combined via voting ensemble for robust trend predictions.</a:t>
            </a:r>
            <a:endParaRPr b="0" i="0" sz="17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 Light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  <a:endParaRPr b="0" i="0" sz="175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793790" y="5449252"/>
            <a:ext cx="29818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MLOps &amp; Governance</a:t>
            </a:r>
            <a:endParaRPr b="0" i="0" sz="220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793790" y="5939671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MLflow tracks experiments, versions models, logs performance. GitHub Actions CI/CD automates testing and deployment.</a:t>
            </a:r>
            <a:endParaRPr b="0" i="0" sz="1750" u="none" cap="none" strike="noStrike"/>
          </a:p>
        </p:txBody>
      </p:sp>
      <p:sp>
        <p:nvSpPr>
          <p:cNvPr id="160" name="Google Shape;160;p6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 Light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  <a:endParaRPr b="0" i="0" sz="1750" u="none" cap="none" strike="noStrike"/>
          </a:p>
        </p:txBody>
      </p:sp>
      <p:sp>
        <p:nvSpPr>
          <p:cNvPr id="161" name="Google Shape;161;p6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Production Serving</a:t>
            </a:r>
            <a:endParaRPr b="0" i="0" sz="220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7428548" y="5939671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FastAPI endpoint with Docker containerization delivers &lt;200ms predictions. Streamlit dashboard presents signals and metrics.</a:t>
            </a:r>
            <a:endParaRPr b="0" i="0" sz="1750" u="none" cap="none" strike="noStrike"/>
          </a:p>
        </p:txBody>
      </p:sp>
      <p:sp>
        <p:nvSpPr>
          <p:cNvPr id="164" name="Google Shape;164;p6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/>
          <p:nvPr/>
        </p:nvSpPr>
        <p:spPr>
          <a:xfrm>
            <a:off x="6145411" y="671155"/>
            <a:ext cx="4780121" cy="470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Inter"/>
              <a:buNone/>
            </a:pPr>
            <a:r>
              <a:rPr b="1" i="0" lang="en-US" sz="29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Solving Technical Hurdles</a:t>
            </a:r>
            <a:endParaRPr b="0" i="0" sz="295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6145411" y="1612463"/>
            <a:ext cx="3683318" cy="588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 1: Time-Series Data Leakage</a:t>
            </a:r>
            <a:endParaRPr b="0" i="0" sz="185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6145411" y="2389108"/>
            <a:ext cx="3683318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Risk: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Future information contaminating training data inflates performance metrics.</a:t>
            </a:r>
            <a:endParaRPr b="0" i="0" sz="145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6145411" y="3462576"/>
            <a:ext cx="3683318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Solution: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TimeSeriesSplit with strict temporal ordering, no shuffling. Walk-forward validation simulates real trading.</a:t>
            </a:r>
            <a:endParaRPr b="0" i="0" sz="145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10295692" y="1612463"/>
            <a:ext cx="3683318" cy="588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 2: Market Regime Shifts</a:t>
            </a:r>
            <a:endParaRPr b="0" i="0" sz="18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10295692" y="2389108"/>
            <a:ext cx="3683318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Risk: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Models trained on bull markets fail in downturns or high-volatility periods.</a:t>
            </a:r>
            <a:endParaRPr b="0" i="0" sz="1450" u="none" cap="none" strike="noStrike"/>
          </a:p>
        </p:txBody>
      </p:sp>
      <p:sp>
        <p:nvSpPr>
          <p:cNvPr id="177" name="Google Shape;177;p7"/>
          <p:cNvSpPr/>
          <p:nvPr/>
        </p:nvSpPr>
        <p:spPr>
          <a:xfrm>
            <a:off x="10295692" y="3161228"/>
            <a:ext cx="3683318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Solution: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Include multiple market cycles. Add volatility regime features. Monitor prediction drift.</a:t>
            </a:r>
            <a:endParaRPr b="0" i="0" sz="1450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6145411" y="4936093"/>
            <a:ext cx="3388876" cy="294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 3: Class Imbalance</a:t>
            </a:r>
            <a:endParaRPr b="0" i="0" sz="1850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6145411" y="5418534"/>
            <a:ext cx="3683318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Risk: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Uptrend/downtrend may dominate; sideways movements underrepresented.</a:t>
            </a:r>
            <a:endParaRPr b="0" i="0" sz="1450" u="none" cap="none" strike="noStrike"/>
          </a:p>
        </p:txBody>
      </p:sp>
      <p:sp>
        <p:nvSpPr>
          <p:cNvPr id="180" name="Google Shape;180;p7"/>
          <p:cNvSpPr/>
          <p:nvPr/>
        </p:nvSpPr>
        <p:spPr>
          <a:xfrm>
            <a:off x="6145411" y="6190655"/>
            <a:ext cx="3683318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Solution: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SMOTE oversampling and class weight adjustment ensure balanced learning.</a:t>
            </a:r>
            <a:endParaRPr b="0" i="0" sz="1450" u="none" cap="none" strike="noStrike"/>
          </a:p>
        </p:txBody>
      </p:sp>
      <p:sp>
        <p:nvSpPr>
          <p:cNvPr id="181" name="Google Shape;181;p7"/>
          <p:cNvSpPr/>
          <p:nvPr/>
        </p:nvSpPr>
        <p:spPr>
          <a:xfrm>
            <a:off x="10295692" y="4936093"/>
            <a:ext cx="3683318" cy="588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 4: Production Latency</a:t>
            </a:r>
            <a:endParaRPr b="0" i="0" sz="1850" u="none" cap="none" strike="noStrike"/>
          </a:p>
        </p:txBody>
      </p:sp>
      <p:sp>
        <p:nvSpPr>
          <p:cNvPr id="182" name="Google Shape;182;p7"/>
          <p:cNvSpPr/>
          <p:nvPr/>
        </p:nvSpPr>
        <p:spPr>
          <a:xfrm>
            <a:off x="10295692" y="5712738"/>
            <a:ext cx="3683318" cy="602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Risk: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Slow inference delays trading signals, reducing profitability.</a:t>
            </a:r>
            <a:endParaRPr b="0" i="0" sz="1450" u="none" cap="none" strike="noStrike"/>
          </a:p>
        </p:txBody>
      </p:sp>
      <p:sp>
        <p:nvSpPr>
          <p:cNvPr id="183" name="Google Shape;183;p7"/>
          <p:cNvSpPr/>
          <p:nvPr/>
        </p:nvSpPr>
        <p:spPr>
          <a:xfrm>
            <a:off x="10295692" y="6484858"/>
            <a:ext cx="3683318" cy="90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Inter"/>
              <a:buNone/>
            </a:pPr>
            <a:r>
              <a:rPr b="1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Solution:</a:t>
            </a:r>
            <a:r>
              <a:rPr b="0" i="0" lang="en-US" sz="14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Pre-compute features. Optimize models. Redis caching enables &lt;200ms response times.</a:t>
            </a:r>
            <a:endParaRPr b="0" i="0" sz="1450" u="none" cap="none" strike="noStrike"/>
          </a:p>
        </p:txBody>
      </p:sp>
      <p:sp>
        <p:nvSpPr>
          <p:cNvPr id="184" name="Google Shape;184;p7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396835" y="311825"/>
            <a:ext cx="4166235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Success Metrics: Defining Excellence</a:t>
            </a:r>
            <a:endParaRPr b="0" i="0" sz="175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3123009" y="1559243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&gt;65%</a:t>
            </a:r>
            <a:endParaRPr b="0" i="0" sz="2200" u="none" cap="none" strike="noStrike"/>
          </a:p>
        </p:txBody>
      </p:sp>
      <p:pic>
        <p:nvPicPr>
          <p:cNvPr descr="preencoded.png"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014" y="850463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3111818" y="2693313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Model Accuracy</a:t>
            </a:r>
            <a:endParaRPr b="0" i="0" sz="11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396835" y="2938463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Classification accuracy threshold. F1-Score target: &gt;0.60 for balanced precision-recall.</a:t>
            </a:r>
            <a:endParaRPr b="0" i="0" sz="85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10112216" y="1559243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&gt;10%</a:t>
            </a:r>
            <a:endParaRPr b="0" i="0" sz="2200" u="none" cap="none" strike="noStrike"/>
          </a:p>
        </p:txBody>
      </p:sp>
      <p:pic>
        <p:nvPicPr>
          <p:cNvPr descr="preencoded.png" id="196" name="Google Shape;1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9221" y="850463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/>
          <p:nvPr/>
        </p:nvSpPr>
        <p:spPr>
          <a:xfrm>
            <a:off x="10101024" y="2693313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Annual Return</a:t>
            </a:r>
            <a:endParaRPr b="0" i="0" sz="1100" u="none" cap="none" strike="noStrike"/>
          </a:p>
        </p:txBody>
      </p:sp>
      <p:sp>
        <p:nvSpPr>
          <p:cNvPr id="198" name="Google Shape;198;p8"/>
          <p:cNvSpPr/>
          <p:nvPr/>
        </p:nvSpPr>
        <p:spPr>
          <a:xfrm>
            <a:off x="7386042" y="2938463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Backtesting benchmark. Maximum drawdown constrained to &lt;20% during market stress.</a:t>
            </a:r>
            <a:endParaRPr b="0" i="0" sz="850" u="none" cap="none" strike="noStrike"/>
          </a:p>
        </p:txBody>
      </p:sp>
      <p:sp>
        <p:nvSpPr>
          <p:cNvPr id="199" name="Google Shape;199;p8"/>
          <p:cNvSpPr/>
          <p:nvPr/>
        </p:nvSpPr>
        <p:spPr>
          <a:xfrm>
            <a:off x="3123009" y="4083844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&gt;70%</a:t>
            </a:r>
            <a:endParaRPr b="0" i="0" sz="2200" u="none" cap="none" strike="noStrike"/>
          </a:p>
        </p:txBody>
      </p:sp>
      <p:pic>
        <p:nvPicPr>
          <p:cNvPr descr="preencoded.png" id="200" name="Google Shape;20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0014" y="3375065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2952393" y="5217914"/>
            <a:ext cx="173628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High-Confidence Signals</a:t>
            </a:r>
            <a:endParaRPr b="0" i="0" sz="1100" u="none" cap="none" strike="noStrike"/>
          </a:p>
        </p:txBody>
      </p:sp>
      <p:sp>
        <p:nvSpPr>
          <p:cNvPr id="202" name="Google Shape;202;p8"/>
          <p:cNvSpPr/>
          <p:nvPr/>
        </p:nvSpPr>
        <p:spPr>
          <a:xfrm>
            <a:off x="396835" y="5463064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Prediction accuracy when model confidence exceeds 80 threshold for actionable signals.</a:t>
            </a:r>
            <a:endParaRPr b="0" i="0" sz="850" u="none" cap="none" strike="noStrike"/>
          </a:p>
        </p:txBody>
      </p:sp>
      <p:sp>
        <p:nvSpPr>
          <p:cNvPr id="203" name="Google Shape;203;p8"/>
          <p:cNvSpPr/>
          <p:nvPr/>
        </p:nvSpPr>
        <p:spPr>
          <a:xfrm>
            <a:off x="10112216" y="4083844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&gt;55%</a:t>
            </a:r>
            <a:endParaRPr b="0" i="0" sz="2200" u="none" cap="none" strike="noStrike"/>
          </a:p>
        </p:txBody>
      </p:sp>
      <p:pic>
        <p:nvPicPr>
          <p:cNvPr descr="preencoded.png" id="204" name="Google Shape;20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59221" y="3375065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/>
          <p:nvPr/>
        </p:nvSpPr>
        <p:spPr>
          <a:xfrm>
            <a:off x="10101024" y="5217914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Win Rate</a:t>
            </a:r>
            <a:endParaRPr b="0" i="0" sz="1100" u="none" cap="none" strike="noStrike"/>
          </a:p>
        </p:txBody>
      </p:sp>
      <p:sp>
        <p:nvSpPr>
          <p:cNvPr id="206" name="Google Shape;206;p8"/>
          <p:cNvSpPr/>
          <p:nvPr/>
        </p:nvSpPr>
        <p:spPr>
          <a:xfrm>
            <a:off x="7386042" y="5463064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Percentage of profitable trades. Combined with return and drawdown metrics, defines strategy quality.</a:t>
            </a:r>
            <a:endParaRPr b="0" i="0" sz="850" u="none" cap="none" strike="noStrike"/>
          </a:p>
        </p:txBody>
      </p:sp>
      <p:sp>
        <p:nvSpPr>
          <p:cNvPr id="207" name="Google Shape;207;p8"/>
          <p:cNvSpPr/>
          <p:nvPr/>
        </p:nvSpPr>
        <p:spPr>
          <a:xfrm>
            <a:off x="3123009" y="6608445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&lt;200ms</a:t>
            </a:r>
            <a:endParaRPr b="0" i="0" sz="2200" u="none" cap="none" strike="noStrike"/>
          </a:p>
        </p:txBody>
      </p:sp>
      <p:pic>
        <p:nvPicPr>
          <p:cNvPr descr="preencoded.png" id="208" name="Google Shape;20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0014" y="5899666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3111818" y="7742515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API Latency</a:t>
            </a:r>
            <a:endParaRPr b="0" i="0" sz="1100" u="none" cap="none" strike="noStrike"/>
          </a:p>
        </p:txBody>
      </p:sp>
      <p:sp>
        <p:nvSpPr>
          <p:cNvPr id="210" name="Google Shape;210;p8"/>
          <p:cNvSpPr/>
          <p:nvPr/>
        </p:nvSpPr>
        <p:spPr>
          <a:xfrm>
            <a:off x="396835" y="7987665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Response time target. 99% uptime SLA for production serving reliability.</a:t>
            </a:r>
            <a:endParaRPr b="0" i="0" sz="850" u="none" cap="none" strike="noStrike"/>
          </a:p>
        </p:txBody>
      </p:sp>
      <p:sp>
        <p:nvSpPr>
          <p:cNvPr id="211" name="Google Shape;211;p8"/>
          <p:cNvSpPr/>
          <p:nvPr/>
        </p:nvSpPr>
        <p:spPr>
          <a:xfrm>
            <a:off x="10112216" y="6608445"/>
            <a:ext cx="1394936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&lt;10%</a:t>
            </a:r>
            <a:endParaRPr b="0" i="0" sz="2200" u="none" cap="none" strike="noStrike"/>
          </a:p>
        </p:txBody>
      </p:sp>
      <p:pic>
        <p:nvPicPr>
          <p:cNvPr descr="preencoded.png" id="212" name="Google Shape;2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9221" y="5899666"/>
            <a:ext cx="1701165" cy="1701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10101024" y="7742515"/>
            <a:ext cx="1417558" cy="17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Prediction Drift</a:t>
            </a:r>
            <a:endParaRPr b="0" i="0" sz="1100" u="none" cap="none" strike="noStrike"/>
          </a:p>
        </p:txBody>
      </p:sp>
      <p:sp>
        <p:nvSpPr>
          <p:cNvPr id="214" name="Google Shape;214;p8"/>
          <p:cNvSpPr/>
          <p:nvPr/>
        </p:nvSpPr>
        <p:spPr>
          <a:xfrm>
            <a:off x="7386042" y="7987665"/>
            <a:ext cx="6847523" cy="181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850"/>
              <a:buFont typeface="Inter"/>
              <a:buNone/>
            </a:pPr>
            <a:r>
              <a:rPr b="0" i="0" lang="en-US" sz="85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Model performance stability week-over-week. Excessive drift triggers retraining alert.</a:t>
            </a:r>
            <a:endParaRPr b="0" i="0" sz="850" u="none" cap="none" strike="noStrike"/>
          </a:p>
        </p:txBody>
      </p:sp>
      <p:sp>
        <p:nvSpPr>
          <p:cNvPr id="215" name="Google Shape;215;p8"/>
          <p:cNvSpPr/>
          <p:nvPr/>
        </p:nvSpPr>
        <p:spPr>
          <a:xfrm>
            <a:off x="12813700" y="774252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/>
          <p:nvPr/>
        </p:nvSpPr>
        <p:spPr>
          <a:xfrm>
            <a:off x="505420" y="397431"/>
            <a:ext cx="4499610" cy="36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Deliverables &amp; Production Stack</a:t>
            </a:r>
            <a:endParaRPr b="0" i="0" sz="2250" u="none" cap="none" strike="noStrike"/>
          </a:p>
        </p:txBody>
      </p:sp>
      <p:sp>
        <p:nvSpPr>
          <p:cNvPr id="222" name="Google Shape;222;p9"/>
          <p:cNvSpPr/>
          <p:nvPr/>
        </p:nvSpPr>
        <p:spPr>
          <a:xfrm>
            <a:off x="505420" y="816173"/>
            <a:ext cx="1805107" cy="225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Core Outputs</a:t>
            </a:r>
            <a:endParaRPr b="0" i="0" sz="1400" u="none" cap="none" strike="noStrike"/>
          </a:p>
        </p:txBody>
      </p:sp>
      <p:sp>
        <p:nvSpPr>
          <p:cNvPr id="223" name="Google Shape;223;p9"/>
          <p:cNvSpPr/>
          <p:nvPr/>
        </p:nvSpPr>
        <p:spPr>
          <a:xfrm>
            <a:off x="505420" y="1258372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Trend classification ensemble (XGBoost, Random Forest, LightGBM) with confidence scoring</a:t>
            </a:r>
            <a:endParaRPr b="0" i="0" sz="1100" u="none" cap="none" strike="noStrike"/>
          </a:p>
        </p:txBody>
      </p:sp>
      <p:sp>
        <p:nvSpPr>
          <p:cNvPr id="224" name="Google Shape;224;p9"/>
          <p:cNvSpPr/>
          <p:nvPr/>
        </p:nvSpPr>
        <p:spPr>
          <a:xfrm>
            <a:off x="505420" y="1539835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Feature engineering pipeline: 40+ technical indicators, automated daily updates</a:t>
            </a:r>
            <a:endParaRPr b="0" i="0" sz="1100" u="none" cap="none" strike="noStrike"/>
          </a:p>
        </p:txBody>
      </p:sp>
      <p:sp>
        <p:nvSpPr>
          <p:cNvPr id="225" name="Google Shape;225;p9"/>
          <p:cNvSpPr/>
          <p:nvPr/>
        </p:nvSpPr>
        <p:spPr>
          <a:xfrm>
            <a:off x="505420" y="1821299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Backtesting framework with financial metrics (returns, drawdown, win rate reporting)</a:t>
            </a:r>
            <a:endParaRPr b="0" i="0" sz="1100" u="none" cap="none" strike="noStrike"/>
          </a:p>
        </p:txBody>
      </p:sp>
      <p:sp>
        <p:nvSpPr>
          <p:cNvPr id="226" name="Google Shape;226;p9"/>
          <p:cNvSpPr/>
          <p:nvPr/>
        </p:nvSpPr>
        <p:spPr>
          <a:xfrm>
            <a:off x="505420" y="2102763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Real-time FastAPI prediction service integrated with live market data</a:t>
            </a:r>
            <a:endParaRPr b="0" i="0" sz="1100" u="none" cap="none" strike="noStrike"/>
          </a:p>
        </p:txBody>
      </p:sp>
      <p:sp>
        <p:nvSpPr>
          <p:cNvPr id="227" name="Google Shape;227;p9"/>
          <p:cNvSpPr/>
          <p:nvPr/>
        </p:nvSpPr>
        <p:spPr>
          <a:xfrm>
            <a:off x="505420" y="2384227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PostgreSQL database containing 3+ years stock history across 20 securities</a:t>
            </a:r>
            <a:endParaRPr b="0" i="0" sz="1100" u="none" cap="none" strike="noStrike"/>
          </a:p>
        </p:txBody>
      </p:sp>
      <p:sp>
        <p:nvSpPr>
          <p:cNvPr id="228" name="Google Shape;228;p9"/>
          <p:cNvSpPr/>
          <p:nvPr/>
        </p:nvSpPr>
        <p:spPr>
          <a:xfrm>
            <a:off x="505420" y="2665690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MLflow tracking system with full model versioning and experiment history</a:t>
            </a:r>
            <a:endParaRPr b="0" i="0" sz="1100" u="none" cap="none" strike="noStrike"/>
          </a:p>
        </p:txBody>
      </p:sp>
      <p:sp>
        <p:nvSpPr>
          <p:cNvPr id="229" name="Google Shape;229;p9"/>
          <p:cNvSpPr/>
          <p:nvPr/>
        </p:nvSpPr>
        <p:spPr>
          <a:xfrm>
            <a:off x="505420" y="2947154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Interactive Streamlit dashboard for portfolio managers and traders</a:t>
            </a:r>
            <a:endParaRPr b="0" i="0" sz="1100" u="none" cap="none" strike="noStrike"/>
          </a:p>
        </p:txBody>
      </p:sp>
      <p:sp>
        <p:nvSpPr>
          <p:cNvPr id="230" name="Google Shape;230;p9"/>
          <p:cNvSpPr/>
          <p:nvPr/>
        </p:nvSpPr>
        <p:spPr>
          <a:xfrm>
            <a:off x="505420" y="3228618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Char char="•"/>
            </a:pP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Docker containerized deployment with GitHub Actions CI/CD pipeline</a:t>
            </a:r>
            <a:endParaRPr b="0" i="0" sz="1100" u="none" cap="none" strike="noStrike"/>
          </a:p>
        </p:txBody>
      </p:sp>
      <p:sp>
        <p:nvSpPr>
          <p:cNvPr id="231" name="Google Shape;231;p9"/>
          <p:cNvSpPr/>
          <p:nvPr/>
        </p:nvSpPr>
        <p:spPr>
          <a:xfrm>
            <a:off x="505420" y="3622000"/>
            <a:ext cx="13619559" cy="2309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100"/>
              <a:buFont typeface="Inter"/>
              <a:buNone/>
            </a:pPr>
            <a:r>
              <a:rPr b="1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Technology Stack:</a:t>
            </a:r>
            <a:r>
              <a:rPr b="0" i="0" lang="en-US" sz="1100" u="none" cap="none" strike="noStrike">
                <a:solidFill>
                  <a:srgbClr val="CAD6DE"/>
                </a:solidFill>
                <a:latin typeface="Inter"/>
                <a:ea typeface="Inter"/>
                <a:cs typeface="Inter"/>
                <a:sym typeface="Inter"/>
              </a:rPr>
              <a:t> Python | scikit-learn | XGBoost | LightGBM | MLflow | FastAPI | PostgreSQL | Docker | Streamlit</a:t>
            </a:r>
            <a:endParaRPr b="0" i="0" sz="1100" u="none" cap="none" strike="noStrike"/>
          </a:p>
        </p:txBody>
      </p:sp>
      <p:pic>
        <p:nvPicPr>
          <p:cNvPr descr="preencoded.png" id="232" name="Google Shape;2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159" y="4111109"/>
            <a:ext cx="2628424" cy="1732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7074" y="4111109"/>
            <a:ext cx="2628424" cy="1732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0988" y="4111109"/>
            <a:ext cx="2628424" cy="1732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44903" y="4111109"/>
            <a:ext cx="2628424" cy="1732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88817" y="4111109"/>
            <a:ext cx="2628424" cy="17329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040" y="5959554"/>
            <a:ext cx="13604319" cy="173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>
            <a:off x="12813700" y="7740775"/>
            <a:ext cx="1704900" cy="354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2025-10-20T17:29:17Z</dcterms:created>
</cp:coreProperties>
</file>